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3"/>
  </p:notesMasterIdLst>
  <p:sldIdLst>
    <p:sldId id="256" r:id="rId2"/>
    <p:sldId id="265" r:id="rId3"/>
    <p:sldId id="266" r:id="rId4"/>
    <p:sldId id="267" r:id="rId5"/>
    <p:sldId id="295" r:id="rId6"/>
    <p:sldId id="284" r:id="rId7"/>
    <p:sldId id="285" r:id="rId8"/>
    <p:sldId id="286" r:id="rId9"/>
    <p:sldId id="297" r:id="rId10"/>
    <p:sldId id="271" r:id="rId11"/>
    <p:sldId id="296" r:id="rId12"/>
    <p:sldId id="257" r:id="rId13"/>
    <p:sldId id="276" r:id="rId14"/>
    <p:sldId id="258" r:id="rId15"/>
    <p:sldId id="278" r:id="rId16"/>
    <p:sldId id="259" r:id="rId17"/>
    <p:sldId id="277" r:id="rId18"/>
    <p:sldId id="260" r:id="rId19"/>
    <p:sldId id="270" r:id="rId20"/>
    <p:sldId id="261" r:id="rId21"/>
    <p:sldId id="268" r:id="rId22"/>
    <p:sldId id="269" r:id="rId23"/>
    <p:sldId id="279" r:id="rId24"/>
    <p:sldId id="262" r:id="rId25"/>
    <p:sldId id="272" r:id="rId26"/>
    <p:sldId id="263" r:id="rId27"/>
    <p:sldId id="273" r:id="rId28"/>
    <p:sldId id="274" r:id="rId29"/>
    <p:sldId id="264" r:id="rId30"/>
    <p:sldId id="275" r:id="rId31"/>
    <p:sldId id="280" r:id="rId32"/>
    <p:sldId id="436" r:id="rId33"/>
    <p:sldId id="283" r:id="rId34"/>
    <p:sldId id="287" r:id="rId35"/>
    <p:sldId id="289" r:id="rId36"/>
    <p:sldId id="290" r:id="rId37"/>
    <p:sldId id="291" r:id="rId38"/>
    <p:sldId id="292" r:id="rId39"/>
    <p:sldId id="293" r:id="rId40"/>
    <p:sldId id="294" r:id="rId41"/>
    <p:sldId id="438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0117B6A-2F98-4371-A174-DD011CDCBE10}">
          <p14:sldIdLst>
            <p14:sldId id="256"/>
            <p14:sldId id="265"/>
            <p14:sldId id="266"/>
            <p14:sldId id="267"/>
            <p14:sldId id="295"/>
            <p14:sldId id="284"/>
            <p14:sldId id="285"/>
            <p14:sldId id="286"/>
            <p14:sldId id="297"/>
            <p14:sldId id="271"/>
            <p14:sldId id="296"/>
            <p14:sldId id="257"/>
            <p14:sldId id="276"/>
            <p14:sldId id="258"/>
            <p14:sldId id="278"/>
            <p14:sldId id="259"/>
            <p14:sldId id="277"/>
            <p14:sldId id="260"/>
            <p14:sldId id="270"/>
            <p14:sldId id="261"/>
            <p14:sldId id="268"/>
            <p14:sldId id="269"/>
            <p14:sldId id="279"/>
            <p14:sldId id="262"/>
            <p14:sldId id="272"/>
            <p14:sldId id="263"/>
            <p14:sldId id="273"/>
            <p14:sldId id="274"/>
            <p14:sldId id="264"/>
            <p14:sldId id="275"/>
            <p14:sldId id="280"/>
            <p14:sldId id="436"/>
            <p14:sldId id="283"/>
            <p14:sldId id="287"/>
            <p14:sldId id="289"/>
            <p14:sldId id="290"/>
            <p14:sldId id="291"/>
            <p14:sldId id="292"/>
            <p14:sldId id="293"/>
            <p14:sldId id="294"/>
            <p14:sldId id="4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EFE"/>
    <a:srgbClr val="CC00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67" autoAdjust="0"/>
  </p:normalViewPr>
  <p:slideViewPr>
    <p:cSldViewPr>
      <p:cViewPr varScale="1">
        <p:scale>
          <a:sx n="64" d="100"/>
          <a:sy n="64" d="100"/>
        </p:scale>
        <p:origin x="15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80EC3-F086-4467-ABAC-DD3F8737A40D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32AFB-8B0D-4C25-A288-344F6E7D9E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32AFB-8B0D-4C25-A288-344F6E7D9EE6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60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11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66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76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030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41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357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381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65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53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72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47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11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08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73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48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78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8BD707-D9CF-40AE-B4C6-C98DA3205C09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207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214422"/>
            <a:ext cx="6343640" cy="1928826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СИСТЕМНАЯ СКЛЕРОДЕРМИЯ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BD44C1-6CB2-7AD2-84FA-1BB9993B3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C6E0D0-056C-5EA5-09AD-ACF1A32D6C1D}"/>
              </a:ext>
            </a:extLst>
          </p:cNvPr>
          <p:cNvSpPr txBox="1"/>
          <p:nvPr/>
        </p:nvSpPr>
        <p:spPr>
          <a:xfrm>
            <a:off x="2492950" y="2951659"/>
            <a:ext cx="4676930" cy="897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Склеродермия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ПОРАЖЕНИЯ КОЖИ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7643866" cy="4643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1" algn="ctr">
              <a:lnSpc>
                <a:spcPct val="120000"/>
              </a:lnSpc>
            </a:pPr>
            <a:r>
              <a:rPr lang="ru-RU" sz="5400" b="1" dirty="0"/>
              <a:t>Маскообразность лица</a:t>
            </a:r>
          </a:p>
          <a:p>
            <a:pPr lvl="1" algn="ctr">
              <a:lnSpc>
                <a:spcPct val="120000"/>
              </a:lnSpc>
              <a:buNone/>
            </a:pPr>
            <a:r>
              <a:rPr lang="ru-RU" sz="3900" b="1" dirty="0"/>
              <a:t>отсутствие привычных мимических морщин за счет плотного отека и фиброза кожи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ПОРАЖЕНИЯ КОЖИ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7467600" cy="4286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  <a:p>
            <a:pPr algn="ctr"/>
            <a:endParaRPr lang="ru-RU" sz="4800" dirty="0"/>
          </a:p>
          <a:p>
            <a:pPr algn="ctr"/>
            <a:r>
              <a:rPr lang="ru-RU" sz="4800" dirty="0"/>
              <a:t>«</a:t>
            </a:r>
            <a:r>
              <a:rPr lang="ru-RU" sz="4800" b="1" dirty="0"/>
              <a:t>КИСЕТНЫЙ» РОТ -</a:t>
            </a:r>
            <a:r>
              <a:rPr lang="ru-RU" sz="4400" b="1" dirty="0"/>
              <a:t>радиальные складки вокруг рта </a:t>
            </a:r>
          </a:p>
          <a:p>
            <a:pPr algn="ctr">
              <a:buNone/>
            </a:pPr>
            <a:endParaRPr lang="ru-RU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ПОРАЖЕНИЯ КОЖИ</a:t>
            </a:r>
          </a:p>
        </p:txBody>
      </p:sp>
      <p:pic>
        <p:nvPicPr>
          <p:cNvPr id="4" name="Содержимое 3" descr="foto1.jpg"/>
          <p:cNvPicPr>
            <a:picLocks noGrp="1" noChangeAspect="1"/>
          </p:cNvPicPr>
          <p:nvPr>
            <p:ph idx="1"/>
          </p:nvPr>
        </p:nvPicPr>
        <p:blipFill>
          <a:blip r:embed="rId2"/>
          <a:srcRect b="8108"/>
          <a:stretch>
            <a:fillRect/>
          </a:stretch>
        </p:blipFill>
        <p:spPr>
          <a:xfrm>
            <a:off x="1428728" y="500042"/>
            <a:ext cx="5572164" cy="621510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71435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ПОРАЖЕНИЯ КОЖИ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7467600" cy="48737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Склеродактилия</a:t>
            </a:r>
            <a:r>
              <a:rPr lang="ru-RU" sz="4800" b="1" dirty="0"/>
              <a:t> уплотнение и отек кожи пальцев: «сосискообразные» пальцы</a:t>
            </a: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58138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Дактилит – </a:t>
            </a:r>
            <a:br>
              <a:rPr lang="ru-RU" dirty="0"/>
            </a:br>
            <a:r>
              <a:rPr lang="ru-RU" dirty="0"/>
              <a:t>«сосискообразные» пальцы </a:t>
            </a:r>
          </a:p>
        </p:txBody>
      </p:sp>
      <p:pic>
        <p:nvPicPr>
          <p:cNvPr id="4" name="Содержимое 3" descr="foto2.jpg"/>
          <p:cNvPicPr>
            <a:picLocks noGrp="1" noChangeAspect="1"/>
          </p:cNvPicPr>
          <p:nvPr>
            <p:ph idx="1"/>
          </p:nvPr>
        </p:nvPicPr>
        <p:blipFill>
          <a:blip r:embed="rId3"/>
          <a:srcRect b="16004"/>
          <a:stretch>
            <a:fillRect/>
          </a:stretch>
        </p:blipFill>
        <p:spPr>
          <a:xfrm>
            <a:off x="214282" y="1071546"/>
            <a:ext cx="8429684" cy="5500726"/>
          </a:xfrm>
        </p:spPr>
      </p:pic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ПОРАЖЕНИЯ КОЖИ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928670"/>
            <a:ext cx="8072494" cy="4572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5400" b="1" dirty="0"/>
              <a:t>Синдром Рейно</a:t>
            </a:r>
          </a:p>
          <a:p>
            <a:pPr>
              <a:lnSpc>
                <a:spcPct val="120000"/>
              </a:lnSpc>
              <a:buNone/>
            </a:pPr>
            <a:r>
              <a:rPr lang="ru-RU" sz="2800" b="1" dirty="0"/>
              <a:t>   ПАРОКСИЗМАЛЬНЫЙ ВАЗОСПАЗМ СОСУДОВ СОПРОВОЖДАЮЩИЙСЯ ПОСЛЕДОВАТЕЛЬНЫМ ИЗМЕНЕНИЕМ ЦВЕТА КОЖИ: </a:t>
            </a:r>
            <a:r>
              <a:rPr lang="ru-RU" sz="2800" b="1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ПОБЛЕДНЕНИЕ</a:t>
            </a:r>
            <a:r>
              <a:rPr lang="ru-RU" sz="2800" b="1" dirty="0">
                <a:solidFill>
                  <a:schemeClr val="tx1">
                    <a:lumMod val="65000"/>
                  </a:schemeClr>
                </a:solidFill>
              </a:rPr>
              <a:t>    </a:t>
            </a:r>
            <a:r>
              <a:rPr lang="ru-RU" sz="2800" b="1" dirty="0"/>
              <a:t>     </a:t>
            </a:r>
          </a:p>
          <a:p>
            <a:pPr>
              <a:lnSpc>
                <a:spcPct val="120000"/>
              </a:lnSpc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ЦИАНОЗ </a:t>
            </a:r>
          </a:p>
          <a:p>
            <a:pPr>
              <a:lnSpc>
                <a:spcPct val="120000"/>
              </a:lnSpc>
              <a:buNone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ГИПЕРЕМИЯ </a:t>
            </a:r>
          </a:p>
          <a:p>
            <a:pPr>
              <a:lnSpc>
                <a:spcPct val="120000"/>
              </a:lnSpc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50099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Синдром Рейно</a:t>
            </a:r>
          </a:p>
        </p:txBody>
      </p:sp>
      <p:pic>
        <p:nvPicPr>
          <p:cNvPr id="4" name="Содержимое 3" descr="foto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7858180" cy="58653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ПОРАЖЕНИЯ КОЖИ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7467600" cy="42576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Рубцы и язвы на коже</a:t>
            </a:r>
            <a:r>
              <a:rPr lang="ru-RU" sz="5400" b="1" dirty="0"/>
              <a:t>, </a:t>
            </a:r>
            <a:r>
              <a:rPr lang="ru-RU" sz="4400" b="1" dirty="0"/>
              <a:t>чаще в области «подушечек» пальцев и  зонах повышенной травматизации.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Кожные проявления</a:t>
            </a:r>
          </a:p>
        </p:txBody>
      </p:sp>
      <p:pic>
        <p:nvPicPr>
          <p:cNvPr id="4" name="Содержимое 3" descr="foto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4301448" cy="5143536"/>
          </a:xfrm>
        </p:spPr>
      </p:pic>
      <p:pic>
        <p:nvPicPr>
          <p:cNvPr id="7" name="Содержимое 6" descr="foto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4810" y="857232"/>
            <a:ext cx="4429156" cy="5500726"/>
          </a:xfrm>
        </p:spPr>
      </p:pic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СУСТАВНОЙ СИНДРОМ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858180" cy="5214974"/>
          </a:xfrm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3900" b="1" dirty="0">
                <a:solidFill>
                  <a:srgbClr val="FF0000"/>
                </a:solidFill>
              </a:rPr>
              <a:t>Полиартралгии</a:t>
            </a:r>
          </a:p>
          <a:p>
            <a:r>
              <a:rPr lang="ru-RU" sz="3200" b="1" dirty="0"/>
              <a:t>склеродермический </a:t>
            </a:r>
            <a:r>
              <a:rPr lang="ru-RU" sz="3900" b="1" dirty="0">
                <a:solidFill>
                  <a:srgbClr val="FF0000"/>
                </a:solidFill>
              </a:rPr>
              <a:t>полиартрит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/>
              <a:t>с преобладанием экссудативно-пролиферативных  (ревматоидоподобных) проявлений</a:t>
            </a:r>
          </a:p>
          <a:p>
            <a:r>
              <a:rPr lang="ru-RU" sz="3900" b="1" dirty="0">
                <a:solidFill>
                  <a:srgbClr val="FF0000"/>
                </a:solidFill>
              </a:rPr>
              <a:t>Фиброзно-индуративные изменения и периартриты с развитием контрактур</a:t>
            </a:r>
            <a:r>
              <a:rPr lang="ru-RU" sz="3200" b="1" dirty="0"/>
              <a:t>. </a:t>
            </a:r>
          </a:p>
          <a:p>
            <a:r>
              <a:rPr lang="ru-RU" sz="3200" b="1" dirty="0"/>
              <a:t>сочетание ССД с РА (так называемый перекрестный синдром)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Определение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358246" cy="442915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Системная склеродермия </a:t>
            </a:r>
            <a:r>
              <a:rPr lang="ru-RU" sz="3000" dirty="0"/>
              <a:t>(ССД), — </a:t>
            </a:r>
            <a:r>
              <a:rPr lang="ru-RU" sz="2800" dirty="0"/>
              <a:t>полиорганное   заболевание,   в   основе   которого   лежат   иммунные   нарушения   и вазоспастические   сосудистые   реакции   по   типу   синдрома   Рейно</a:t>
            </a:r>
          </a:p>
          <a:p>
            <a:r>
              <a:rPr lang="ru-RU" sz="2800" dirty="0"/>
              <a:t>сопровождается активацией </a:t>
            </a:r>
            <a:r>
              <a:rPr lang="ru-RU" sz="2800" dirty="0" err="1"/>
              <a:t>фиброзообразования</a:t>
            </a:r>
            <a:r>
              <a:rPr lang="ru-RU" sz="2800" dirty="0"/>
              <a:t> и избыточным отложением компонентов внеклеточного матрикса (коллагена) в тканях и органах</a:t>
            </a:r>
          </a:p>
          <a:p>
            <a:endParaRPr lang="ru-RU" sz="3000" b="1" dirty="0"/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Перекрестный синдром</a:t>
            </a:r>
          </a:p>
        </p:txBody>
      </p:sp>
      <p:pic>
        <p:nvPicPr>
          <p:cNvPr id="7" name="Содержимое 6" descr="foto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7838312" cy="591108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ПОРАЖЕНИЕ СКЕЛЕТНЫХ МЫШЦ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072494" cy="52309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/>
              <a:t>1. </a:t>
            </a:r>
            <a:r>
              <a:rPr lang="ru-RU" sz="4000" b="1" dirty="0">
                <a:solidFill>
                  <a:srgbClr val="FF0000"/>
                </a:solidFill>
              </a:rPr>
              <a:t>Фиброзно-интерстициальный миозит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200" b="1" dirty="0"/>
              <a:t>(атрофические изменения в мышечных волокнах)</a:t>
            </a:r>
          </a:p>
          <a:p>
            <a:pPr>
              <a:buNone/>
            </a:pPr>
            <a:endParaRPr lang="ru-RU" sz="3200" dirty="0"/>
          </a:p>
          <a:p>
            <a:r>
              <a:rPr lang="ru-RU" sz="3200" dirty="0"/>
              <a:t>2. </a:t>
            </a:r>
            <a:r>
              <a:rPr lang="ru-RU" sz="4000" b="1" dirty="0">
                <a:solidFill>
                  <a:srgbClr val="FF0000"/>
                </a:solidFill>
              </a:rPr>
              <a:t>Полимиозит </a:t>
            </a:r>
          </a:p>
          <a:p>
            <a:pPr>
              <a:buNone/>
            </a:pPr>
            <a:r>
              <a:rPr lang="ru-RU" sz="3200" b="1" dirty="0"/>
              <a:t>    (дегенеративно-некротические изменения в мышечных волокнах)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ПОРАЖЕНИЕ КОСТЕЙ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7753352" cy="42862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ОСТЕОЛИЗ НОГТЕВЫХ ФАЛАНГ</a:t>
            </a:r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/>
              <a:t>– </a:t>
            </a:r>
            <a:r>
              <a:rPr lang="ru-RU" sz="3600" b="1" dirty="0"/>
              <a:t>разрушение и укорочение дистальных фаланг пальцев за счет хронической ишемизации на фоне течения синдрома Рейно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ПОРАЖЕНИЕ КОСТЕЙ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7467600" cy="43577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КАЛЬЦИНОЗ МЯГКИХ ТКАНЕЙ </a:t>
            </a:r>
            <a:r>
              <a:rPr lang="ru-RU" dirty="0"/>
              <a:t>– </a:t>
            </a:r>
            <a:r>
              <a:rPr lang="ru-RU" sz="3600" b="1" dirty="0"/>
              <a:t>образование кальцинатов в мягких тканях кистей, разгибательной поверхности локтевых суставов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ПОРАЖЕНИЕ КОСТЕЙ</a:t>
            </a:r>
          </a:p>
        </p:txBody>
      </p:sp>
      <p:pic>
        <p:nvPicPr>
          <p:cNvPr id="4" name="Содержимое 3" descr="foto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00108"/>
            <a:ext cx="7642815" cy="53578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ПОРАЖЕНИЕ ЖКТ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7467600" cy="54292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u="sng" dirty="0"/>
              <a:t>Патология пищевода</a:t>
            </a:r>
            <a:r>
              <a:rPr lang="ru-RU" b="1" dirty="0"/>
              <a:t>: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дисфагия</a:t>
            </a: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диффузное расширение пищевода (гипотония) </a:t>
            </a:r>
          </a:p>
          <a:p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ослабление перистальтики и ригидность стенок </a:t>
            </a:r>
          </a:p>
          <a:p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явления рефлюкс-эзофагита </a:t>
            </a:r>
          </a:p>
          <a:p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 развитие пептических язв, стриктур </a:t>
            </a:r>
          </a:p>
          <a:p>
            <a:r>
              <a:rPr lang="ru-RU" sz="32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грыжи пищеводного отверстия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142984"/>
            <a:ext cx="2714644" cy="1000132"/>
          </a:xfrm>
        </p:spPr>
        <p:txBody>
          <a:bodyPr>
            <a:normAutofit fontScale="90000"/>
          </a:bodyPr>
          <a:lstStyle/>
          <a:p>
            <a:r>
              <a:rPr lang="ru-RU" dirty="0"/>
              <a:t>ГИПОТОНИЯ</a:t>
            </a:r>
            <a:br>
              <a:rPr lang="ru-RU" dirty="0"/>
            </a:br>
            <a:r>
              <a:rPr lang="ru-RU" dirty="0"/>
              <a:t>ПИЩЕВОДА</a:t>
            </a:r>
          </a:p>
        </p:txBody>
      </p:sp>
      <p:pic>
        <p:nvPicPr>
          <p:cNvPr id="4" name="Содержимое 3" descr="foto8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703" r="57016" b="12083"/>
          <a:stretch>
            <a:fillRect/>
          </a:stretch>
        </p:blipFill>
        <p:spPr>
          <a:xfrm>
            <a:off x="642910" y="214290"/>
            <a:ext cx="4357718" cy="642942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ПОРАЖЕНИЕ ЖКТ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072494" cy="52864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u="sng" dirty="0"/>
              <a:t>Патология кишечника:</a:t>
            </a:r>
          </a:p>
          <a:p>
            <a:pPr>
              <a:lnSpc>
                <a:spcPct val="11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склеродермический дуоденит</a:t>
            </a:r>
          </a:p>
          <a:p>
            <a:pPr>
              <a:lnSpc>
                <a:spcPct val="11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синдром нарушения всасывания (спруподобный синдром) – при поражении тонкого кишечника</a:t>
            </a:r>
          </a:p>
          <a:p>
            <a:pPr>
              <a:lnSpc>
                <a:spcPct val="11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упорные запоры, иногда с явлениями частичной рецидивирующей непроходимости – при поражении толстой кишки</a:t>
            </a:r>
            <a:r>
              <a:rPr lang="ru-RU" sz="3200" b="1"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ru-RU" dirty="0"/>
              <a:t>ПОРАЖЕНИЕ ОРГАНОВ ДЫХАНИЯ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7572428" cy="49292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двусторонний диффузный пневмофиброз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/>
              <a:t>с преимущественной локализацией в базальных отделах легких, а также наличием спаечного процесса и утолщением плевры</a:t>
            </a:r>
            <a:r>
              <a:rPr lang="ru-RU" sz="2800" dirty="0"/>
              <a:t>. </a:t>
            </a:r>
          </a:p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легочная гипертензия</a:t>
            </a:r>
          </a:p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фиброзирующий альвеолит</a:t>
            </a:r>
          </a:p>
          <a:p>
            <a:r>
              <a:rPr lang="ru-RU" sz="2800" b="1" dirty="0"/>
              <a:t>бронхоэктазы,  эмфизема,  перифокальные пневмонии</a:t>
            </a:r>
            <a:endParaRPr lang="ru-RU" sz="2800" b="1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Легочный фиброз</a:t>
            </a:r>
          </a:p>
        </p:txBody>
      </p:sp>
      <p:pic>
        <p:nvPicPr>
          <p:cNvPr id="4" name="Содержимое 3" descr="foto9.jpg"/>
          <p:cNvPicPr>
            <a:picLocks noGrp="1" noChangeAspect="1"/>
          </p:cNvPicPr>
          <p:nvPr>
            <p:ph idx="1"/>
          </p:nvPr>
        </p:nvPicPr>
        <p:blipFill>
          <a:blip r:embed="rId2"/>
          <a:srcRect b="13325"/>
          <a:stretch>
            <a:fillRect/>
          </a:stretch>
        </p:blipFill>
        <p:spPr>
          <a:xfrm>
            <a:off x="571472" y="785794"/>
            <a:ext cx="7500990" cy="588521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Эпидемиология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358246" cy="43577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/>
              <a:t>Первичная заболеваемость ССД составляет 2,7—12 случаев на </a:t>
            </a:r>
          </a:p>
          <a:p>
            <a:pPr>
              <a:buNone/>
            </a:pPr>
            <a:r>
              <a:rPr lang="ru-RU" sz="3200" b="1" dirty="0"/>
              <a:t>   1 000 000 населения в год. </a:t>
            </a:r>
          </a:p>
          <a:p>
            <a:r>
              <a:rPr lang="ru-RU" sz="3200" b="1" dirty="0"/>
              <a:t>Женщины болеют в среднем в 4 раза чаще, чем мужчины.</a:t>
            </a:r>
          </a:p>
          <a:p>
            <a:r>
              <a:rPr lang="ru-RU" sz="3200" b="1" dirty="0"/>
              <a:t>Заболевание чаше диагностируется в возрасте 30—50 лет.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ПОРАЖЕНИЕ СЕРДЦА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55007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b="1" dirty="0"/>
              <a:t>МИОКАРД: нарушение микроциркуляции</a:t>
            </a:r>
            <a:r>
              <a:rPr lang="ru-RU" dirty="0"/>
              <a:t> </a:t>
            </a:r>
            <a:r>
              <a:rPr lang="ru-RU" b="1" dirty="0"/>
              <a:t>которые приводят к развитию зон ишемии и формированию 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некоронарогенного кардиосклероза</a:t>
            </a:r>
          </a:p>
          <a:p>
            <a:pPr>
              <a:lnSpc>
                <a:spcPct val="120000"/>
              </a:lnSpc>
            </a:pPr>
            <a:r>
              <a:rPr lang="ru-RU" b="1" dirty="0"/>
              <a:t>ЭНДОКАРД: образование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митрального порока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сердца,</a:t>
            </a:r>
            <a:r>
              <a:rPr lang="ru-RU" dirty="0"/>
              <a:t>"</a:t>
            </a:r>
            <a:r>
              <a:rPr lang="ru-RU" b="1" dirty="0"/>
              <a:t>доброкачественного" течения с редким развитием декомпенсации</a:t>
            </a:r>
            <a:r>
              <a:rPr lang="ru-RU" dirty="0"/>
              <a:t>.</a:t>
            </a:r>
            <a:r>
              <a:rPr lang="ru-RU" b="1" dirty="0"/>
              <a:t> </a:t>
            </a:r>
          </a:p>
          <a:p>
            <a:pPr>
              <a:lnSpc>
                <a:spcPct val="120000"/>
              </a:lnSpc>
            </a:pPr>
            <a:r>
              <a:rPr lang="ru-RU" b="1" dirty="0"/>
              <a:t>ПЕРИКАРД: не резко выраженная картина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серозно-фибринозного перикардита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ПОРАЖЕНИЕ ПОЧЕК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758138" cy="43577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Острая нефропатия (склеродермический почечный криз)</a:t>
            </a:r>
            <a:r>
              <a:rPr lang="ru-RU" sz="4400" b="1" dirty="0"/>
              <a:t> </a:t>
            </a:r>
            <a:r>
              <a:rPr lang="ru-RU" sz="2800" b="1" dirty="0"/>
              <a:t>характеризуется бурным развитием почечной недостаточности, вследствие генерализованного поражения артериол и других сосудов почек с возникновением кортикальных некрозов</a:t>
            </a:r>
            <a:endParaRPr lang="ru-R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977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Классификационные критерии прогрессирующего системного склероза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ACR/EULAR 2013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г.  (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American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College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of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Rheumatology/European League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Against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Rheumatism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Systemic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Sclerosis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classification criteria)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276085"/>
              </p:ext>
            </p:extLst>
          </p:nvPr>
        </p:nvGraphicFramePr>
        <p:xfrm>
          <a:off x="467544" y="1520789"/>
          <a:ext cx="8147429" cy="388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8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Параметры</a:t>
                      </a:r>
                      <a:endParaRPr lang="ru-RU" sz="1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Варианты признаков</a:t>
                      </a:r>
                      <a:endParaRPr lang="ru-RU" sz="1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Баллы</a:t>
                      </a:r>
                      <a:endParaRPr lang="ru-RU" sz="1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29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Уплотнение и утолщение кожи обеих рук выше пястно-фаланговых суставов - проксимальная склеродерма</a:t>
                      </a:r>
                      <a:endParaRPr lang="ru-RU" sz="1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  <a:endParaRPr lang="ru-RU" sz="1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Уплотнение и утолщение кожи пальцев*</a:t>
                      </a:r>
                      <a:endParaRPr lang="ru-RU" sz="1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Склередема.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Пальцы дистальнее пястно-фаланговых суставов</a:t>
                      </a:r>
                      <a:endParaRPr lang="ru-RU" sz="1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1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Дигитальная ишемия*</a:t>
                      </a:r>
                      <a:endParaRPr lang="ru-RU" sz="1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Язвочки.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Рубчики</a:t>
                      </a:r>
                      <a:endParaRPr lang="ru-RU" sz="1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73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Телеангиэктазии</a:t>
                      </a:r>
                      <a:endParaRPr lang="ru-RU" sz="1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73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Капилляроскопические изменения</a:t>
                      </a:r>
                      <a:endParaRPr lang="ru-RU" sz="1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73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ЛАГ и/или ИПЛ</a:t>
                      </a:r>
                      <a:endParaRPr lang="ru-RU" sz="1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73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Феномен Рейно</a:t>
                      </a:r>
                      <a:endParaRPr lang="ru-RU" sz="1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4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929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Специфичные </a:t>
                      </a:r>
                      <a:r>
                        <a:rPr lang="ru-RU" sz="14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аутоантитела</a:t>
                      </a:r>
                      <a:r>
                        <a:rPr lang="ru-RU" sz="1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(анти-Skl-70, </a:t>
                      </a:r>
                      <a:r>
                        <a:rPr lang="ru-RU" sz="14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антицентромерные</a:t>
                      </a:r>
                      <a:r>
                        <a:rPr lang="ru-RU" sz="1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кRNA</a:t>
                      </a:r>
                      <a:r>
                        <a:rPr lang="ru-RU" sz="1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-полимеразе III)</a:t>
                      </a:r>
                      <a:endParaRPr lang="ru-RU" sz="1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55892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Cогласно</a:t>
            </a:r>
            <a:r>
              <a:rPr lang="ru-RU" dirty="0"/>
              <a:t> этим критериям диагноз ССД расценивается как достоверный, если суммарная оценка параметров ≥9 баллам</a:t>
            </a:r>
          </a:p>
        </p:txBody>
      </p:sp>
    </p:spTree>
    <p:extLst>
      <p:ext uri="{BB962C8B-B14F-4D97-AF65-F5344CB8AC3E}">
        <p14:creationId xmlns:p14="http://schemas.microsoft.com/office/powerpoint/2010/main" val="2906805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РЕКОМЕНДУЕМОЕ ОБСЛЕДОВАНИЕ В СТАЦИОНАРЕ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7467600" cy="4873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/>
              <a:t>Общий анализ крови: гипохромная анемия, умеренное повышение СОЭ</a:t>
            </a:r>
          </a:p>
          <a:p>
            <a:r>
              <a:rPr lang="ru-RU" sz="2800" b="1" dirty="0"/>
              <a:t>Общий анализ мочи: гипостенурия, микрогематурия, протеинурия, цилиндрурия, лейкоцитурия</a:t>
            </a:r>
          </a:p>
          <a:p>
            <a:r>
              <a:rPr lang="ru-RU" sz="2800" b="1" dirty="0"/>
              <a:t>Иммунологические исследования: АТ </a:t>
            </a:r>
            <a:r>
              <a:rPr lang="en-US" sz="2800" b="1" dirty="0"/>
              <a:t>Scl-70, </a:t>
            </a:r>
            <a:r>
              <a:rPr lang="ru-RU" sz="2800" b="1" dirty="0"/>
              <a:t>антицентромерные АТ, АТ к РНК-полимеразе</a:t>
            </a:r>
          </a:p>
          <a:p>
            <a:r>
              <a:rPr lang="ru-RU" sz="2800" b="1" dirty="0"/>
              <a:t>РФ обнаруживаются у 45% больных, чаще в сочетании с синдромом Шегрена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ИНСТРУМЕНТАЛЬНОЕ </a:t>
            </a:r>
            <a:br>
              <a:rPr lang="ru-RU" sz="3200" dirty="0">
                <a:latin typeface="Arial Black" panose="020B0A04020102020204" pitchFamily="34" charset="0"/>
              </a:rPr>
            </a:br>
            <a:r>
              <a:rPr lang="ru-RU" sz="3200" dirty="0">
                <a:latin typeface="Arial Black" panose="020B0A04020102020204" pitchFamily="34" charset="0"/>
              </a:rPr>
              <a:t>ОБСЛЕДОВАНИЕ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7467600" cy="4873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/>
              <a:t>Рекомендовано пациентам c феноменом Рейно и позитивным по АНФ проводить </a:t>
            </a:r>
            <a:r>
              <a:rPr lang="ru-RU" sz="2000" b="1" dirty="0" err="1"/>
              <a:t>видеокапилляроскопию</a:t>
            </a:r>
            <a:r>
              <a:rPr lang="ru-RU" sz="2000" b="1" dirty="0"/>
              <a:t> ногтевого ложа </a:t>
            </a:r>
          </a:p>
          <a:p>
            <a:r>
              <a:rPr lang="ru-RU" sz="2000" b="1" dirty="0"/>
              <a:t>Спирометрия для выявления изменений легочных объёмов </a:t>
            </a:r>
          </a:p>
          <a:p>
            <a:r>
              <a:rPr lang="ru-RU" sz="2000" b="1" dirty="0"/>
              <a:t>Определение  диффузионной   способности   лёгких   </a:t>
            </a:r>
          </a:p>
          <a:p>
            <a:r>
              <a:rPr lang="ru-RU" sz="2000" b="1" dirty="0"/>
              <a:t>КТВР органов грудной клетки </a:t>
            </a:r>
          </a:p>
          <a:p>
            <a:r>
              <a:rPr lang="ru-RU" sz="2000" b="1" dirty="0"/>
              <a:t>Рентгенография   кистей  </a:t>
            </a:r>
          </a:p>
          <a:p>
            <a:r>
              <a:rPr lang="ru-RU" sz="2000" b="1" dirty="0"/>
              <a:t>Исследование пищевода  (</a:t>
            </a:r>
            <a:r>
              <a:rPr lang="ru-RU" sz="2000" b="1" dirty="0" err="1"/>
              <a:t>манометрия</a:t>
            </a:r>
            <a:r>
              <a:rPr lang="ru-RU" sz="2000" b="1" dirty="0"/>
              <a:t>  или  рентгеноскопия  пищевода с контрастной   массой   или   </a:t>
            </a:r>
            <a:r>
              <a:rPr lang="ru-RU" sz="2000" b="1" dirty="0" err="1"/>
              <a:t>фиброгастроскопия</a:t>
            </a:r>
            <a:r>
              <a:rPr lang="ru-RU" sz="2000" b="1" dirty="0"/>
              <a:t>)</a:t>
            </a:r>
          </a:p>
          <a:p>
            <a:r>
              <a:rPr lang="ru-RU" sz="2000" b="1" dirty="0"/>
              <a:t>ЭКГ   и   ЭХО-кардиография </a:t>
            </a:r>
          </a:p>
          <a:p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Биопсия пораженного участка кожи </a:t>
            </a:r>
            <a:r>
              <a:rPr lang="ru-RU" sz="2000" b="1" dirty="0"/>
              <a:t>выявляющее фиброзную трансформацию тканей, патологию сосудов и другие изменения</a:t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ЦЕЛИ ЛЕЧЕНИЯ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7467600" cy="39719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/>
              <a:t>ПРОФИЛАКТИКА И ЛЕЧЕНИЕ СОСУДИСТЫХ ОСЛОЖНЕНИЙ</a:t>
            </a:r>
          </a:p>
          <a:p>
            <a:pPr>
              <a:buNone/>
            </a:pPr>
            <a:r>
              <a:rPr lang="ru-RU" sz="2800" b="1" dirty="0"/>
              <a:t> </a:t>
            </a:r>
          </a:p>
          <a:p>
            <a:r>
              <a:rPr lang="ru-RU" sz="2800" b="1" dirty="0"/>
              <a:t>ПОДАВЛЕНИЕ ПРОГРЕССИРОВАНИЯ ФИБРОЗА</a:t>
            </a:r>
          </a:p>
          <a:p>
            <a:pPr>
              <a:buNone/>
            </a:pPr>
            <a:endParaRPr lang="ru-RU" sz="2800" b="1" dirty="0"/>
          </a:p>
          <a:p>
            <a:r>
              <a:rPr lang="ru-RU" sz="2800" b="1" dirty="0"/>
              <a:t>ПРОФИЛАКТИКА И ЛЕЧЕНИЕ ПОРАЖЕНИЙ ВНУТРЕННИХ ОРГАНОВ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Немедикаментозное лечение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7467600" cy="48737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/>
              <a:t>Отказ от курения, употребления кофе</a:t>
            </a:r>
          </a:p>
          <a:p>
            <a:r>
              <a:rPr lang="ru-RU" sz="2800" b="1" dirty="0"/>
              <a:t>Избегать приема симпатомиметиков (эфедрин, амфетамин, эрготамин),      В-адреноблокаторов.</a:t>
            </a:r>
          </a:p>
          <a:p>
            <a:r>
              <a:rPr lang="ru-RU" sz="2800" b="1" dirty="0"/>
              <a:t>Избегать психоэмоциональных нагрузок</a:t>
            </a:r>
          </a:p>
          <a:p>
            <a:r>
              <a:rPr lang="ru-RU" sz="2800" b="1" dirty="0"/>
              <a:t>Избегать длительного воздействия холода и вибрации </a:t>
            </a:r>
          </a:p>
          <a:p>
            <a:r>
              <a:rPr lang="ru-RU" sz="2800" b="1" dirty="0"/>
              <a:t>Уменьшение пребывания на солнце</a:t>
            </a:r>
          </a:p>
          <a:p>
            <a:r>
              <a:rPr lang="ru-RU" sz="2800" b="1" dirty="0"/>
              <a:t>Ношение теплой одежды (шерстяные носки, перчатки)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Медикаментозное лечение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7467600" cy="4873752"/>
          </a:xfr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СОСУДИСТАЯ ТЕРАПИЯ:</a:t>
            </a:r>
          </a:p>
          <a:p>
            <a:pPr>
              <a:buNone/>
            </a:pPr>
            <a:r>
              <a:rPr lang="ru-RU" b="1" dirty="0"/>
              <a:t>    1.Блокаторы кальциевых каналов -</a:t>
            </a:r>
            <a:r>
              <a:rPr lang="ru-RU" b="1" dirty="0">
                <a:solidFill>
                  <a:srgbClr val="FF0000"/>
                </a:solidFill>
              </a:rPr>
              <a:t>нифедипин </a:t>
            </a:r>
            <a:r>
              <a:rPr lang="ru-RU" b="1" dirty="0"/>
              <a:t>назначают в дозе </a:t>
            </a:r>
            <a:r>
              <a:rPr lang="ru-RU" b="1" dirty="0">
                <a:solidFill>
                  <a:srgbClr val="FF0000"/>
                </a:solidFill>
              </a:rPr>
              <a:t>30—80 мг/день</a:t>
            </a:r>
            <a:r>
              <a:rPr lang="ru-RU" b="1" dirty="0"/>
              <a:t> отдельными курсами или длительно (в течение года).</a:t>
            </a:r>
          </a:p>
          <a:p>
            <a:pPr>
              <a:buNone/>
            </a:pPr>
            <a:r>
              <a:rPr lang="ru-RU" b="1" dirty="0"/>
              <a:t>    2. Дезагреганты: </a:t>
            </a:r>
            <a:r>
              <a:rPr lang="ru-RU" b="1" dirty="0">
                <a:solidFill>
                  <a:srgbClr val="FF0000"/>
                </a:solidFill>
              </a:rPr>
              <a:t>трентал 400—800 мг/ день</a:t>
            </a:r>
            <a:r>
              <a:rPr lang="ru-RU" b="1" dirty="0"/>
              <a:t>, или вазонитом 600—1200 мг/день</a:t>
            </a:r>
          </a:p>
          <a:p>
            <a:pPr>
              <a:buNone/>
            </a:pPr>
            <a:r>
              <a:rPr lang="ru-RU" b="1" dirty="0"/>
              <a:t>    3. При неэффективности блокаторов кальциевых каналов используют </a:t>
            </a:r>
            <a:r>
              <a:rPr lang="ru-RU" b="1" dirty="0">
                <a:solidFill>
                  <a:srgbClr val="FF0000"/>
                </a:solidFill>
              </a:rPr>
              <a:t>силденафил</a:t>
            </a:r>
            <a:r>
              <a:rPr lang="ru-RU" b="1" dirty="0"/>
              <a:t> в дозе 50 мг/день - способствует заживлению дигитальных язв</a:t>
            </a:r>
          </a:p>
          <a:p>
            <a:pPr>
              <a:buNone/>
            </a:pPr>
            <a:r>
              <a:rPr lang="ru-RU" sz="2400" b="1" dirty="0"/>
              <a:t>    4. При   неэффективности   пероральной   терапии   (включая   антагонисты   кальция   и ингибиторы ФДЭ-5 типа), при выраженном СР рекомендуются </a:t>
            </a:r>
            <a:r>
              <a:rPr lang="ru-RU" sz="2400" b="1" dirty="0" err="1"/>
              <a:t>простаноиды</a:t>
            </a:r>
            <a:r>
              <a:rPr lang="ru-RU" sz="2400" b="1" dirty="0"/>
              <a:t> (</a:t>
            </a:r>
            <a:r>
              <a:rPr lang="ru-RU" sz="2400" b="1" dirty="0" err="1">
                <a:solidFill>
                  <a:srgbClr val="FF0000"/>
                </a:solidFill>
              </a:rPr>
              <a:t>илопрост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b="1" dirty="0" err="1">
                <a:solidFill>
                  <a:srgbClr val="FF0000"/>
                </a:solidFill>
              </a:rPr>
              <a:t>алпростадил</a:t>
            </a:r>
            <a:r>
              <a:rPr lang="ru-RU" sz="2400" b="1" dirty="0"/>
              <a:t>)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Медикаментозное лечение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7467600" cy="48737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АНТИФИБРОЗНАЯ И ПРОТИВОВОСПАЛИТЕЛЬНАЯ ТЕРАПИЯ: (применяют на ранней стадии заболевания)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sz="3200" b="1" dirty="0">
                <a:solidFill>
                  <a:srgbClr val="FF0000"/>
                </a:solidFill>
              </a:rPr>
              <a:t>Пеницилламин </a:t>
            </a:r>
            <a:r>
              <a:rPr lang="ru-RU" b="1" dirty="0"/>
              <a:t>250-500 мг/сутки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sz="3200" b="1" dirty="0">
                <a:solidFill>
                  <a:srgbClr val="FF0000"/>
                </a:solidFill>
              </a:rPr>
              <a:t>Глюкокортикоиды</a:t>
            </a:r>
            <a:r>
              <a:rPr lang="ru-RU" dirty="0"/>
              <a:t> </a:t>
            </a:r>
            <a:r>
              <a:rPr lang="ru-RU" b="1" dirty="0"/>
              <a:t>при диффузном кожи и высокой активности, рефрактерном артрите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b="1" dirty="0"/>
              <a:t>в невысоких дозах 10-15мг/сутки</a:t>
            </a:r>
          </a:p>
          <a:p>
            <a:pPr>
              <a:buNone/>
            </a:pPr>
            <a:r>
              <a:rPr lang="ru-RU" dirty="0"/>
              <a:t>   </a:t>
            </a:r>
            <a:r>
              <a:rPr lang="ru-RU" sz="3200" b="1" dirty="0">
                <a:solidFill>
                  <a:srgbClr val="FF0000"/>
                </a:solidFill>
              </a:rPr>
              <a:t>Циклофосфамид</a:t>
            </a:r>
            <a:r>
              <a:rPr lang="ru-RU" dirty="0"/>
              <a:t> </a:t>
            </a:r>
            <a:r>
              <a:rPr lang="ru-RU" b="1" dirty="0"/>
              <a:t>в комбинации с ГКС при поражении легких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Медикаментозное лечение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7643866" cy="52149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ЛЕЧЕНИЕ ВИСЦЕРАЛЬНЫХ ПРОЯВЛЕНИЙ:</a:t>
            </a:r>
          </a:p>
          <a:p>
            <a:pPr>
              <a:buNone/>
            </a:pPr>
            <a:r>
              <a:rPr lang="ru-RU" b="1" u="sng" dirty="0"/>
              <a:t>Поражение пищевода и желудка </a:t>
            </a:r>
            <a:r>
              <a:rPr lang="ru-RU" b="1" dirty="0"/>
              <a:t>– дробное питание, антациды, </a:t>
            </a:r>
            <a:r>
              <a:rPr lang="ru-RU" sz="3000" b="1" dirty="0">
                <a:solidFill>
                  <a:srgbClr val="FF0000"/>
                </a:solidFill>
              </a:rPr>
              <a:t>омепразол</a:t>
            </a:r>
            <a:r>
              <a:rPr lang="ru-RU" b="1" dirty="0"/>
              <a:t>, ранитидин, </a:t>
            </a:r>
            <a:r>
              <a:rPr lang="ru-RU" sz="3000" b="1" dirty="0">
                <a:solidFill>
                  <a:srgbClr val="FF0000"/>
                </a:solidFill>
              </a:rPr>
              <a:t>метоклопрамид</a:t>
            </a:r>
            <a:r>
              <a:rPr lang="ru-RU" b="1" dirty="0"/>
              <a:t> (церукал).</a:t>
            </a:r>
          </a:p>
          <a:p>
            <a:pPr>
              <a:buNone/>
            </a:pPr>
            <a:r>
              <a:rPr lang="ru-RU" b="1" u="sng" dirty="0"/>
              <a:t>Поражение кишечника </a:t>
            </a:r>
            <a:r>
              <a:rPr lang="ru-RU" b="1" dirty="0"/>
              <a:t>– применяют </a:t>
            </a:r>
            <a:r>
              <a:rPr lang="ru-RU" sz="3000" b="1" dirty="0">
                <a:solidFill>
                  <a:srgbClr val="FF0000"/>
                </a:solidFill>
              </a:rPr>
              <a:t>антибактериальные препараты</a:t>
            </a:r>
            <a:r>
              <a:rPr lang="ru-RU" b="1" dirty="0"/>
              <a:t>: амоксиклав, ципрофлоксацин, цефалоспорины.</a:t>
            </a:r>
          </a:p>
          <a:p>
            <a:pPr>
              <a:buNone/>
            </a:pPr>
            <a:r>
              <a:rPr lang="ru-RU" b="1" u="sng" dirty="0"/>
              <a:t>Поражение почек </a:t>
            </a:r>
            <a:r>
              <a:rPr lang="ru-RU" b="1" dirty="0"/>
              <a:t>– поддержание адекватных цифр артериального давления (диастолическое 80-90мм рт ст). Ингибиторы АПФ</a:t>
            </a:r>
            <a:r>
              <a:rPr lang="ru-RU" sz="3000" b="1" dirty="0">
                <a:solidFill>
                  <a:srgbClr val="FF0000"/>
                </a:solidFill>
              </a:rPr>
              <a:t> каптоприл</a:t>
            </a:r>
            <a:r>
              <a:rPr lang="ru-RU" b="1" dirty="0"/>
              <a:t>, для усиления эффекта блокаторы кальциевых каналов </a:t>
            </a:r>
            <a:r>
              <a:rPr lang="ru-RU" sz="3000" b="1" dirty="0">
                <a:solidFill>
                  <a:srgbClr val="FF0000"/>
                </a:solidFill>
              </a:rPr>
              <a:t>нифедипин</a:t>
            </a:r>
            <a:r>
              <a:rPr lang="ru-RU" dirty="0"/>
              <a:t>.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9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Этиология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215370" cy="52149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800" u="sng" dirty="0"/>
              <a:t>Предполагается мультифакториальный генез:</a:t>
            </a:r>
          </a:p>
          <a:p>
            <a:r>
              <a:rPr lang="ru-RU" sz="3200" b="1" dirty="0"/>
              <a:t>вирусные инфекции, охлаждения, вибрации, травмы, стресс и эндокринные сдвиги</a:t>
            </a:r>
          </a:p>
          <a:p>
            <a:r>
              <a:rPr lang="ru-RU" sz="3200" b="1" dirty="0"/>
              <a:t>триггерное действие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химических агентов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/>
              <a:t>(промышленных, бытовых, алиментарных)</a:t>
            </a:r>
          </a:p>
          <a:p>
            <a:r>
              <a:rPr lang="ru-RU" sz="3200" b="1" dirty="0"/>
              <a:t>лекарственные средства</a:t>
            </a:r>
          </a:p>
          <a:p>
            <a:r>
              <a:rPr lang="ru-RU" sz="3200" b="1" dirty="0"/>
              <a:t>генетическая предрасположенность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ПРОГНОЗ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7467600" cy="48737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/>
              <a:t>Зависит от клинической формы заболевания</a:t>
            </a:r>
          </a:p>
          <a:p>
            <a:r>
              <a:rPr lang="ru-RU" b="1" dirty="0"/>
              <a:t>Пятилетняя выживаемость составляет 68%</a:t>
            </a:r>
          </a:p>
          <a:p>
            <a:r>
              <a:rPr lang="ru-RU" b="1" dirty="0"/>
              <a:t> Риск смерти в 5 раз больше, чем в популяции</a:t>
            </a:r>
          </a:p>
          <a:p>
            <a:r>
              <a:rPr lang="ru-RU" b="1" dirty="0"/>
              <a:t>Предикторы неблагоприятного прогноза:</a:t>
            </a:r>
          </a:p>
          <a:p>
            <a:pPr>
              <a:buFontTx/>
              <a:buChar char="-"/>
            </a:pPr>
            <a:r>
              <a:rPr lang="ru-RU" b="1" dirty="0"/>
              <a:t>Диффузная форма</a:t>
            </a:r>
          </a:p>
          <a:p>
            <a:pPr>
              <a:buFontTx/>
              <a:buChar char="-"/>
            </a:pPr>
            <a:r>
              <a:rPr lang="ru-RU" b="1" dirty="0"/>
              <a:t>Возраст начала болезни старше 45 лет</a:t>
            </a:r>
          </a:p>
          <a:p>
            <a:pPr>
              <a:buFontTx/>
              <a:buChar char="-"/>
            </a:pPr>
            <a:r>
              <a:rPr lang="ru-RU" b="1" dirty="0"/>
              <a:t>Мужской пол</a:t>
            </a:r>
          </a:p>
          <a:p>
            <a:pPr>
              <a:buFontTx/>
              <a:buChar char="-"/>
            </a:pPr>
            <a:r>
              <a:rPr lang="ru-RU" b="1" dirty="0"/>
              <a:t>Фиброз легких, легочная гипертензия</a:t>
            </a:r>
          </a:p>
          <a:p>
            <a:pPr>
              <a:buFontTx/>
              <a:buChar char="-"/>
            </a:pPr>
            <a:r>
              <a:rPr lang="ru-RU" b="1" dirty="0"/>
              <a:t>Анемия, высокое СОЭ</a:t>
            </a:r>
          </a:p>
          <a:p>
            <a:pPr>
              <a:buFontTx/>
              <a:buChar char="-"/>
            </a:pPr>
            <a:r>
              <a:rPr lang="ru-RU" b="1" dirty="0"/>
              <a:t>Протеинурия в начале болезни.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229600" cy="1143000"/>
          </a:xfrm>
        </p:spPr>
        <p:txBody>
          <a:bodyPr>
            <a:normAutofit/>
          </a:bodyPr>
          <a:lstStyle/>
          <a:p>
            <a:r>
              <a:rPr sz="6000" dirty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ПАТОГЕНЕЗ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643998" cy="47149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/>
              <a:t>нарушение микроциркуляции с активацией и пролиферацией эндотелия </a:t>
            </a:r>
          </a:p>
          <a:p>
            <a:r>
              <a:rPr lang="ru-RU" sz="3600" b="1" dirty="0"/>
              <a:t>утолщение стенки и сужение просвета микрососудов, </a:t>
            </a:r>
          </a:p>
          <a:p>
            <a:r>
              <a:rPr lang="ru-RU" sz="3600" b="1" dirty="0"/>
              <a:t>деформация капиллярной сети (облитерирующая микроангиопатия</a:t>
            </a:r>
            <a:r>
              <a:rPr lang="ru-RU" sz="3200" b="1" dirty="0"/>
              <a:t>)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КЛАССИФИКАЦИЯ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467600" cy="55452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Клинические формы: </a:t>
            </a:r>
          </a:p>
          <a:p>
            <a:r>
              <a:rPr lang="ru-RU" sz="3900" b="1" dirty="0">
                <a:solidFill>
                  <a:srgbClr val="FF0000"/>
                </a:solidFill>
              </a:rPr>
              <a:t>диффузная</a:t>
            </a:r>
            <a:r>
              <a:rPr lang="ru-RU" dirty="0"/>
              <a:t> (генерализованное поражение кожи и характерные висцеральные поражения — пищеварительный тракт, сердце, легкие и почки); </a:t>
            </a:r>
          </a:p>
          <a:p>
            <a:r>
              <a:rPr lang="ru-RU" sz="3900" b="1" dirty="0">
                <a:solidFill>
                  <a:srgbClr val="FF0000"/>
                </a:solidFill>
              </a:rPr>
              <a:t>лимитированная</a:t>
            </a:r>
            <a:r>
              <a:rPr lang="ru-RU" sz="3900" b="1" dirty="0"/>
              <a:t> </a:t>
            </a:r>
            <a:r>
              <a:rPr lang="ru-RU" dirty="0"/>
              <a:t>(повреждение кожи преимущественно на кистях и лице), или CREST-синдром, имеющий более доброкачественное хроническое течение; </a:t>
            </a:r>
          </a:p>
          <a:p>
            <a:r>
              <a:rPr lang="ru-RU" sz="3900" b="1" dirty="0">
                <a:solidFill>
                  <a:srgbClr val="FF0000"/>
                </a:solidFill>
              </a:rPr>
              <a:t>перекрестный синдром </a:t>
            </a:r>
            <a:r>
              <a:rPr lang="ru-RU" dirty="0"/>
              <a:t>— сочетание ССД с признаками ДМ, РА или системной красной волчанки; </a:t>
            </a:r>
          </a:p>
          <a:p>
            <a:r>
              <a:rPr lang="ru-RU" sz="3900" b="1" dirty="0">
                <a:solidFill>
                  <a:srgbClr val="FF0000"/>
                </a:solidFill>
              </a:rPr>
              <a:t>висцеральная</a:t>
            </a:r>
            <a:r>
              <a:rPr lang="ru-RU" dirty="0"/>
              <a:t> (преобладает поражение внутренних органов, а изменения кожи минимальны или отсутствуют), она встречается реже</a:t>
            </a:r>
          </a:p>
        </p:txBody>
      </p:sp>
    </p:spTree>
    <p:extLst>
      <p:ext uri="{BB962C8B-B14F-4D97-AF65-F5344CB8AC3E}">
        <p14:creationId xmlns:p14="http://schemas.microsoft.com/office/powerpoint/2010/main" val="165558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КЛАССИФИКАЦИЯ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857232"/>
            <a:ext cx="7467600" cy="54738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200" dirty="0"/>
              <a:t>Варианты течения: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Острое</a:t>
            </a:r>
            <a:r>
              <a:rPr lang="ru-RU" b="1" dirty="0"/>
              <a:t> </a:t>
            </a:r>
            <a:r>
              <a:rPr lang="ru-RU" sz="2200" dirty="0"/>
              <a:t>отличается необычайно быстрым (уже в 1-й год болезни) прогрессирующим развитием фиброза кожи, подлежащих тканей и внутренних органов наряду с сосудистой патологией, включая нередкое поражение почек по типу острой нефропатии (истинной склеродермической почки)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Подострое</a:t>
            </a:r>
            <a:r>
              <a:rPr lang="ru-RU" sz="2000" b="1" dirty="0"/>
              <a:t> </a:t>
            </a:r>
            <a:r>
              <a:rPr lang="ru-RU" sz="2200" dirty="0"/>
              <a:t>характеризуется наличием плотного отека кожи, индурацией, рецидивирующим полиартритом (иногда по типу ревматоидного), реже полимиозита, полисерозита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Хроническое</a:t>
            </a:r>
            <a:r>
              <a:rPr lang="ru-RU" sz="3600" b="1" dirty="0"/>
              <a:t> </a:t>
            </a:r>
            <a:r>
              <a:rPr lang="ru-RU" sz="2200" dirty="0"/>
              <a:t>характерны прогрессирующие на протяжении ряда лет вазомоторные нарушения по типу синдрома Рейно </a:t>
            </a:r>
          </a:p>
        </p:txBody>
      </p:sp>
    </p:spTree>
    <p:extLst>
      <p:ext uri="{BB962C8B-B14F-4D97-AF65-F5344CB8AC3E}">
        <p14:creationId xmlns:p14="http://schemas.microsoft.com/office/powerpoint/2010/main" val="27627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КЛАССИФИКАЦИЯ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7467600" cy="48737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Степени активности заболевания:  </a:t>
            </a:r>
          </a:p>
          <a:p>
            <a:pPr>
              <a:buNone/>
            </a:pPr>
            <a:r>
              <a:rPr lang="ru-RU" sz="3200" b="1" dirty="0">
                <a:solidFill>
                  <a:srgbClr val="FF0000"/>
                </a:solidFill>
              </a:rPr>
              <a:t>   </a:t>
            </a:r>
            <a:r>
              <a:rPr lang="ru-RU" sz="4300" b="1" dirty="0">
                <a:solidFill>
                  <a:srgbClr val="FF0000"/>
                </a:solidFill>
              </a:rPr>
              <a:t>I — минимальная </a:t>
            </a:r>
          </a:p>
          <a:p>
            <a:pPr>
              <a:buNone/>
            </a:pPr>
            <a:r>
              <a:rPr lang="ru-RU" sz="4300" b="1" dirty="0">
                <a:solidFill>
                  <a:srgbClr val="FF0000"/>
                </a:solidFill>
              </a:rPr>
              <a:t>   II — умеренная</a:t>
            </a:r>
          </a:p>
          <a:p>
            <a:pPr>
              <a:buNone/>
            </a:pPr>
            <a:r>
              <a:rPr lang="ru-RU" sz="4300" b="1" dirty="0">
                <a:solidFill>
                  <a:srgbClr val="FF0000"/>
                </a:solidFill>
              </a:rPr>
              <a:t>   III — максимальная</a:t>
            </a:r>
          </a:p>
          <a:p>
            <a:pPr>
              <a:buNone/>
            </a:pPr>
            <a:r>
              <a:rPr lang="ru-RU" sz="2800" dirty="0"/>
              <a:t>   </a:t>
            </a:r>
            <a:r>
              <a:rPr lang="ru-RU" sz="2800" b="1" dirty="0"/>
              <a:t>Острому и подострому течению ССД свойственна III степень активности, II — чаще наблюдается при подостром течении и обострении хронического течения, I — преимущественно при хроническом течении заболевания или может отражать положительный эффект терапии при подостром течении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23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1366F-F5EE-104A-28AC-55D9C122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90FEEC-B525-8184-6EDF-B913592E9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34" y="274638"/>
            <a:ext cx="7859216" cy="630872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dirty="0">
                <a:solidFill>
                  <a:srgbClr val="FF0000"/>
                </a:solidFill>
                <a:latin typeface="Arial Black" panose="020B0A04020102020204" pitchFamily="34" charset="0"/>
              </a:rPr>
              <a:t>Клиническая картина</a:t>
            </a:r>
          </a:p>
        </p:txBody>
      </p:sp>
    </p:spTree>
    <p:extLst>
      <p:ext uri="{BB962C8B-B14F-4D97-AF65-F5344CB8AC3E}">
        <p14:creationId xmlns:p14="http://schemas.microsoft.com/office/powerpoint/2010/main" val="3831864492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1224</TotalTime>
  <Words>1238</Words>
  <Application>Microsoft Office PowerPoint</Application>
  <PresentationFormat>Экран (4:3)</PresentationFormat>
  <Paragraphs>191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Arial Black</vt:lpstr>
      <vt:lpstr>Calibri</vt:lpstr>
      <vt:lpstr>Corbel</vt:lpstr>
      <vt:lpstr>Symbol</vt:lpstr>
      <vt:lpstr>Глубина</vt:lpstr>
      <vt:lpstr>СИСТЕМНАЯ СКЛЕРОДЕРМИЯ </vt:lpstr>
      <vt:lpstr>Определение </vt:lpstr>
      <vt:lpstr>Эпидемиология</vt:lpstr>
      <vt:lpstr>Этиология  </vt:lpstr>
      <vt:lpstr>ПАТОГЕНЕЗ</vt:lpstr>
      <vt:lpstr>КЛАССИФИКАЦИЯ</vt:lpstr>
      <vt:lpstr>КЛАССИФИКАЦИЯ</vt:lpstr>
      <vt:lpstr>КЛАССИФИКАЦИЯ</vt:lpstr>
      <vt:lpstr>Презентация PowerPoint</vt:lpstr>
      <vt:lpstr>ПОРАЖЕНИЯ КОЖИ</vt:lpstr>
      <vt:lpstr>ПОРАЖЕНИЯ КОЖИ</vt:lpstr>
      <vt:lpstr>ПОРАЖЕНИЯ КОЖИ</vt:lpstr>
      <vt:lpstr>ПОРАЖЕНИЯ КОЖИ</vt:lpstr>
      <vt:lpstr>Дактилит –  «сосискообразные» пальцы </vt:lpstr>
      <vt:lpstr>ПОРАЖЕНИЯ КОЖИ</vt:lpstr>
      <vt:lpstr>Синдром Рейно</vt:lpstr>
      <vt:lpstr>ПОРАЖЕНИЯ КОЖИ</vt:lpstr>
      <vt:lpstr>Кожные проявления</vt:lpstr>
      <vt:lpstr>СУСТАВНОЙ СИНДРОМ</vt:lpstr>
      <vt:lpstr>Перекрестный синдром</vt:lpstr>
      <vt:lpstr>ПОРАЖЕНИЕ СКЕЛЕТНЫХ МЫШЦ</vt:lpstr>
      <vt:lpstr>ПОРАЖЕНИЕ КОСТЕЙ</vt:lpstr>
      <vt:lpstr>ПОРАЖЕНИЕ КОСТЕЙ</vt:lpstr>
      <vt:lpstr>ПОРАЖЕНИЕ КОСТЕЙ</vt:lpstr>
      <vt:lpstr>ПОРАЖЕНИЕ ЖКТ</vt:lpstr>
      <vt:lpstr>ГИПОТОНИЯ ПИЩЕВОДА</vt:lpstr>
      <vt:lpstr>ПОРАЖЕНИЕ ЖКТ</vt:lpstr>
      <vt:lpstr>ПОРАЖЕНИЕ ОРГАНОВ ДЫХАНИЯ</vt:lpstr>
      <vt:lpstr>Легочный фиброз</vt:lpstr>
      <vt:lpstr>ПОРАЖЕНИЕ СЕРДЦА</vt:lpstr>
      <vt:lpstr>ПОРАЖЕНИЕ ПОЧЕК</vt:lpstr>
      <vt:lpstr>Классификационные критерии прогрессирующего системного склероза ACR/EULAR 2013 г.  (American College of Rheumatology/European League Against Rheumatism Systemic Sclerosis classification criteria)</vt:lpstr>
      <vt:lpstr>РЕКОМЕНДУЕМОЕ ОБСЛЕДОВАНИЕ В СТАЦИОНАРЕ</vt:lpstr>
      <vt:lpstr>ИНСТРУМЕНТАЛЬНОЕ  ОБСЛЕДОВАНИЕ</vt:lpstr>
      <vt:lpstr>ЦЕЛИ ЛЕЧЕНИЯ</vt:lpstr>
      <vt:lpstr>Немедикаментозное лечение</vt:lpstr>
      <vt:lpstr>Медикаментозное лечение</vt:lpstr>
      <vt:lpstr>Медикаментозное лечение</vt:lpstr>
      <vt:lpstr>Медикаментозное лечение</vt:lpstr>
      <vt:lpstr>ПРОГНОЗ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СИСТЕМНАЯ СКЛЕРОДЕРМИЯ</dc:title>
  <dc:creator>ромашка</dc:creator>
  <cp:lastModifiedBy>i227</cp:lastModifiedBy>
  <cp:revision>106</cp:revision>
  <dcterms:created xsi:type="dcterms:W3CDTF">2008-10-28T20:58:17Z</dcterms:created>
  <dcterms:modified xsi:type="dcterms:W3CDTF">2023-10-25T15:53:22Z</dcterms:modified>
</cp:coreProperties>
</file>